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9" r:id="rId3"/>
    <p:sldId id="276" r:id="rId4"/>
    <p:sldId id="277" r:id="rId5"/>
    <p:sldId id="278" r:id="rId6"/>
    <p:sldId id="292" r:id="rId7"/>
    <p:sldId id="280" r:id="rId8"/>
    <p:sldId id="281" r:id="rId9"/>
    <p:sldId id="286" r:id="rId10"/>
    <p:sldId id="283" r:id="rId11"/>
    <p:sldId id="284" r:id="rId12"/>
    <p:sldId id="287" r:id="rId13"/>
    <p:sldId id="290" r:id="rId14"/>
    <p:sldId id="291" r:id="rId15"/>
    <p:sldId id="293" r:id="rId16"/>
    <p:sldId id="295" r:id="rId17"/>
    <p:sldId id="257" r:id="rId18"/>
    <p:sldId id="265" r:id="rId19"/>
    <p:sldId id="266" r:id="rId20"/>
    <p:sldId id="267" r:id="rId21"/>
    <p:sldId id="270" r:id="rId22"/>
    <p:sldId id="272" r:id="rId23"/>
    <p:sldId id="275" r:id="rId24"/>
    <p:sldId id="268" r:id="rId25"/>
    <p:sldId id="306" r:id="rId26"/>
    <p:sldId id="307" r:id="rId27"/>
    <p:sldId id="311" r:id="rId28"/>
    <p:sldId id="312" r:id="rId29"/>
    <p:sldId id="298" r:id="rId30"/>
    <p:sldId id="299" r:id="rId31"/>
    <p:sldId id="300" r:id="rId32"/>
    <p:sldId id="301" r:id="rId33"/>
    <p:sldId id="302" r:id="rId34"/>
    <p:sldId id="303" r:id="rId35"/>
    <p:sldId id="309" r:id="rId36"/>
    <p:sldId id="308" r:id="rId37"/>
    <p:sldId id="304" r:id="rId38"/>
    <p:sldId id="305" r:id="rId39"/>
    <p:sldId id="310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23"/>
  </p:normalViewPr>
  <p:slideViewPr>
    <p:cSldViewPr>
      <p:cViewPr varScale="1">
        <p:scale>
          <a:sx n="85" d="100"/>
          <a:sy n="85" d="100"/>
        </p:scale>
        <p:origin x="100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D5D6-159F-4E61-A5C6-6BF3CA85CBCB}" type="datetimeFigureOut">
              <a:rPr lang="zh-TW" altLang="en-US" smtClean="0"/>
              <a:t>2017/2/20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95252-D6B3-4B57-9A26-522CBEDEF8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11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447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88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50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776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296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0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92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01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88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1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19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36E-BB6F-4F74-BE4C-3AC66C4F737C}" type="datetimeFigureOut">
              <a:rPr lang="zh-TW" altLang="en-US" smtClean="0"/>
              <a:pPr/>
              <a:t>2017/2/20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59108-6EDE-4FCA-8ADF-519DBB24B9C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21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vgod.tw/2009/12/08/vim-cheat-sheet-for-programmers/" TargetMode="External"/><Relationship Id="rId4" Type="http://schemas.openxmlformats.org/officeDocument/2006/relationships/hyperlink" Target="http://linux.vbird.org/linux_basic/0310vi.php" TargetMode="External"/><Relationship Id="rId5" Type="http://schemas.openxmlformats.org/officeDocument/2006/relationships/hyperlink" Target="http://puremonkey2010.blogspot.com/2010/12/linux-gc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page.ttu.edu.tw/u9106240/page_main/linux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wnloads.vmware.com/d/info/desktop_downloads/vmware_player/3_0" TargetMode="Externa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ubuntu-tw.org/modules/tinyd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EOS Pre-Lab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Yu-</a:t>
            </a:r>
            <a:r>
              <a:rPr lang="en-US" altLang="zh-TW" dirty="0" err="1" smtClean="0"/>
              <a:t>Lun</a:t>
            </a:r>
            <a:r>
              <a:rPr lang="en-US" altLang="zh-TW" dirty="0" smtClean="0"/>
              <a:t> Huang</a:t>
            </a:r>
          </a:p>
          <a:p>
            <a:r>
              <a:rPr lang="en-US" altLang="zh-TW" dirty="0" smtClean="0"/>
              <a:t>2011/9/19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75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(4/6)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>
                <a:ea typeface="標楷體" pitchFamily="65" charset="-120"/>
              </a:rPr>
              <a:t>Set the installation path of virtual machine</a:t>
            </a:r>
          </a:p>
          <a:p>
            <a:endParaRPr lang="en-US" altLang="zh-TW" dirty="0" smtClean="0">
              <a:ea typeface="標楷體" pitchFamily="65" charset="-120"/>
            </a:endParaRPr>
          </a:p>
          <a:p>
            <a:endParaRPr lang="en-US" altLang="zh-TW" dirty="0" smtClean="0">
              <a:ea typeface="標楷體" pitchFamily="65" charset="-120"/>
            </a:endParaRPr>
          </a:p>
          <a:p>
            <a:endParaRPr lang="en-US" altLang="zh-TW" sz="2600" dirty="0" smtClean="0">
              <a:ea typeface="標楷體" pitchFamily="65" charset="-120"/>
            </a:endParaRPr>
          </a:p>
          <a:p>
            <a:r>
              <a:rPr lang="en-US" altLang="zh-TW" sz="2600" dirty="0" smtClean="0">
                <a:ea typeface="標楷體" pitchFamily="65" charset="-120"/>
              </a:rPr>
              <a:t>Set the disk size for virtual machine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513" y="2060848"/>
            <a:ext cx="39909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8591" y="4260304"/>
            <a:ext cx="38576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(5/6)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Click “finish” to start the installation process</a:t>
            </a:r>
          </a:p>
          <a:p>
            <a:pPr lvl="1"/>
            <a:r>
              <a:rPr lang="en-US" altLang="zh-TW" sz="2200" dirty="0" smtClean="0">
                <a:ea typeface="標楷體" pitchFamily="65" charset="-120"/>
              </a:rPr>
              <a:t>Or click “Customize Hardware …” for detail settings</a:t>
            </a:r>
            <a:endParaRPr lang="zh-TW" altLang="en-US" sz="2200" dirty="0">
              <a:ea typeface="標楷體" pitchFamily="65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577524"/>
            <a:ext cx="3633590" cy="373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(6/6)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The installation process will take several minutes</a:t>
            </a:r>
          </a:p>
          <a:p>
            <a:pPr lvl="1"/>
            <a:r>
              <a:rPr lang="en-US" altLang="zh-TW" sz="2200" dirty="0" smtClean="0">
                <a:ea typeface="標楷體" pitchFamily="65" charset="-120"/>
              </a:rPr>
              <a:t>The monitor will show a GUI login interface after installation</a:t>
            </a:r>
            <a:endParaRPr lang="en-US" altLang="zh-TW" sz="1800" dirty="0" smtClean="0">
              <a:ea typeface="標楷體" pitchFamily="65" charset="-120"/>
            </a:endParaRPr>
          </a:p>
          <a:p>
            <a:pPr lvl="1"/>
            <a:r>
              <a:rPr lang="en-US" altLang="zh-TW" sz="2200" dirty="0" smtClean="0">
                <a:ea typeface="標楷體" pitchFamily="65" charset="-120"/>
              </a:rPr>
              <a:t>Login the system with the user/password set in P.9</a:t>
            </a:r>
            <a:endParaRPr lang="zh-TW" altLang="en-US" sz="2200" dirty="0"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7723" y="3140969"/>
            <a:ext cx="4777066" cy="354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  <a:ea typeface="標楷體" pitchFamily="65" charset="-120"/>
              </a:rPr>
              <a:t>Install Essential Packages (1/4)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After login the system, open the “Terminal”</a:t>
            </a:r>
            <a:endParaRPr lang="zh-TW" altLang="en-US" sz="2600" dirty="0">
              <a:ea typeface="標楷體" pitchFamily="65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5" y="2149038"/>
            <a:ext cx="5943868" cy="4592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Essential Packages (2/4)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/>
              <a:t>Check </a:t>
            </a:r>
            <a:r>
              <a:rPr lang="en-US" altLang="zh-TW" sz="2600" dirty="0"/>
              <a:t>the internet </a:t>
            </a:r>
            <a:r>
              <a:rPr lang="en-US" altLang="zh-TW" sz="2600" dirty="0" smtClean="0"/>
              <a:t>connection before install packages</a:t>
            </a:r>
          </a:p>
          <a:p>
            <a:r>
              <a:rPr lang="en-US" altLang="zh-TW" sz="2600" dirty="0" smtClean="0"/>
              <a:t>Type the following commands in the terminal</a:t>
            </a:r>
          </a:p>
          <a:p>
            <a:pPr lvl="1"/>
            <a:r>
              <a:rPr lang="en-US" altLang="zh-TW" sz="2200" dirty="0" smtClean="0"/>
              <a:t>These will install vim, </a:t>
            </a:r>
            <a:r>
              <a:rPr lang="en-US" altLang="zh-TW" sz="2200" dirty="0" err="1" smtClean="0"/>
              <a:t>gcc</a:t>
            </a:r>
            <a:r>
              <a:rPr lang="en-US" altLang="zh-TW" sz="2200" dirty="0" smtClean="0"/>
              <a:t> compiler, and man page</a:t>
            </a:r>
            <a:endParaRPr lang="en-US" altLang="zh-TW" sz="2200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3190324"/>
            <a:ext cx="6768752" cy="3046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/>
            <a:r>
              <a:rPr lang="en-US" altLang="zh-TW" sz="2400" i="1" dirty="0" err="1" smtClean="0"/>
              <a:t>sudo</a:t>
            </a:r>
            <a:r>
              <a:rPr lang="en-US" altLang="zh-TW" sz="2400" i="1" dirty="0" smtClean="0"/>
              <a:t> </a:t>
            </a:r>
            <a:r>
              <a:rPr lang="en-US" altLang="zh-TW" sz="2400" i="1" smtClean="0"/>
              <a:t>apt-get update </a:t>
            </a:r>
            <a:endParaRPr lang="en-US" altLang="zh-TW" sz="2400" i="1" dirty="0" smtClean="0"/>
          </a:p>
          <a:p>
            <a:pPr lvl="1"/>
            <a:r>
              <a:rPr lang="en-US" altLang="zh-TW" sz="2400" i="1" dirty="0" err="1" smtClean="0"/>
              <a:t>sudo</a:t>
            </a:r>
            <a:r>
              <a:rPr lang="en-US" altLang="zh-TW" sz="2400" i="1" dirty="0" smtClean="0"/>
              <a:t> </a:t>
            </a:r>
            <a:r>
              <a:rPr lang="en-US" altLang="zh-TW" sz="2400" i="1" dirty="0"/>
              <a:t>apt-get install vim </a:t>
            </a:r>
          </a:p>
          <a:p>
            <a:pPr lvl="1"/>
            <a:r>
              <a:rPr lang="en-US" altLang="zh-TW" sz="2400" i="1" dirty="0" err="1"/>
              <a:t>sudo</a:t>
            </a:r>
            <a:r>
              <a:rPr lang="en-US" altLang="zh-TW" sz="2400" i="1" dirty="0"/>
              <a:t> apt-get install </a:t>
            </a:r>
            <a:r>
              <a:rPr lang="en-US" altLang="zh-TW" sz="2400" i="1" dirty="0" smtClean="0"/>
              <a:t>build-essential</a:t>
            </a:r>
          </a:p>
          <a:p>
            <a:pPr lvl="1"/>
            <a:r>
              <a:rPr lang="en-US" altLang="zh-TW" sz="2400" i="1" dirty="0" err="1" smtClean="0"/>
              <a:t>sudo</a:t>
            </a:r>
            <a:r>
              <a:rPr lang="en-US" altLang="zh-TW" sz="2400" i="1" dirty="0" smtClean="0"/>
              <a:t> apt-get install libc6-dev</a:t>
            </a:r>
          </a:p>
          <a:p>
            <a:pPr lvl="1"/>
            <a:r>
              <a:rPr lang="en-US" altLang="zh-TW" sz="2400" i="1" dirty="0" err="1" smtClean="0"/>
              <a:t>sudo</a:t>
            </a:r>
            <a:r>
              <a:rPr lang="en-US" altLang="zh-TW" sz="2400" i="1" dirty="0" smtClean="0"/>
              <a:t> </a:t>
            </a:r>
            <a:r>
              <a:rPr lang="en-US" altLang="zh-TW" sz="2400" i="1" dirty="0"/>
              <a:t>apt-get install </a:t>
            </a:r>
            <a:r>
              <a:rPr lang="en-US" altLang="zh-TW" sz="2400" i="1" dirty="0" err="1"/>
              <a:t>manpages</a:t>
            </a:r>
            <a:endParaRPr lang="en-US" altLang="zh-TW" sz="2400" i="1" dirty="0"/>
          </a:p>
          <a:p>
            <a:pPr lvl="1"/>
            <a:r>
              <a:rPr lang="en-US" altLang="zh-TW" sz="2400" i="1" dirty="0" err="1"/>
              <a:t>sudo</a:t>
            </a:r>
            <a:r>
              <a:rPr lang="en-US" altLang="zh-TW" sz="2400" i="1" dirty="0"/>
              <a:t> apt-get install </a:t>
            </a:r>
            <a:r>
              <a:rPr lang="en-US" altLang="zh-TW" sz="2400" i="1" dirty="0" err="1"/>
              <a:t>manpages-posix</a:t>
            </a:r>
            <a:r>
              <a:rPr lang="en-US" altLang="zh-TW" sz="2400" i="1" dirty="0"/>
              <a:t> </a:t>
            </a:r>
          </a:p>
          <a:p>
            <a:pPr lvl="1"/>
            <a:r>
              <a:rPr lang="en-US" altLang="zh-TW" sz="2400" i="1" dirty="0" err="1"/>
              <a:t>sudo</a:t>
            </a:r>
            <a:r>
              <a:rPr lang="en-US" altLang="zh-TW" sz="2400" i="1" dirty="0"/>
              <a:t> apt-get install </a:t>
            </a:r>
            <a:r>
              <a:rPr lang="en-US" altLang="zh-TW" sz="2400" i="1" dirty="0" err="1"/>
              <a:t>manpages-posix-dev</a:t>
            </a:r>
            <a:r>
              <a:rPr lang="en-US" altLang="zh-TW" sz="2400" i="1" dirty="0"/>
              <a:t> </a:t>
            </a:r>
          </a:p>
          <a:p>
            <a:pPr lvl="1"/>
            <a:r>
              <a:rPr lang="en-US" altLang="zh-TW" sz="2400" i="1" dirty="0" err="1"/>
              <a:t>sudo</a:t>
            </a:r>
            <a:r>
              <a:rPr lang="en-US" altLang="zh-TW" sz="2400" i="1" dirty="0"/>
              <a:t> apt-get install </a:t>
            </a:r>
            <a:r>
              <a:rPr lang="en-US" altLang="zh-TW" sz="2400" i="1" dirty="0" err="1"/>
              <a:t>manpages-dev</a:t>
            </a:r>
            <a:endParaRPr lang="zh-TW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標楷體" pitchFamily="65" charset="-120"/>
              </a:rPr>
              <a:t>Install Essential Packages </a:t>
            </a:r>
            <a:r>
              <a:rPr lang="en-US" altLang="zh-TW" dirty="0" smtClean="0">
                <a:ea typeface="標楷體" pitchFamily="65" charset="-120"/>
              </a:rPr>
              <a:t>(3/4)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Package install </a:t>
            </a:r>
            <a:r>
              <a:rPr lang="en-US" altLang="zh-TW" dirty="0" smtClean="0">
                <a:solidFill>
                  <a:srgbClr val="FF0000"/>
                </a:solidFill>
              </a:rPr>
              <a:t>successful </a:t>
            </a:r>
            <a:r>
              <a:rPr lang="en-US" altLang="zh-TW" dirty="0" smtClean="0"/>
              <a:t>example1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771" y="2276450"/>
            <a:ext cx="6753597" cy="316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115616" y="3789040"/>
            <a:ext cx="6768752" cy="3600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5616" y="5013176"/>
            <a:ext cx="6768752" cy="3600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777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Essential Packages (4/4)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Package install </a:t>
            </a:r>
            <a:r>
              <a:rPr lang="en-US" altLang="zh-TW" dirty="0" smtClean="0">
                <a:solidFill>
                  <a:srgbClr val="FF0000"/>
                </a:solidFill>
              </a:rPr>
              <a:t>successful</a:t>
            </a:r>
            <a:r>
              <a:rPr lang="en-US" altLang="zh-TW" dirty="0" smtClean="0"/>
              <a:t> example2</a:t>
            </a:r>
          </a:p>
          <a:p>
            <a:endParaRPr lang="en-US" altLang="zh-TW" dirty="0" smtClean="0"/>
          </a:p>
          <a:p>
            <a:pPr>
              <a:buNone/>
            </a:pPr>
            <a:endParaRPr lang="zh-TW" altLang="en-US" dirty="0" smtClean="0"/>
          </a:p>
          <a:p>
            <a:r>
              <a:rPr lang="en-US" altLang="zh-TW" dirty="0" smtClean="0"/>
              <a:t>Package install </a:t>
            </a:r>
            <a:r>
              <a:rPr lang="en-US" altLang="zh-TW" dirty="0" smtClean="0">
                <a:solidFill>
                  <a:srgbClr val="FF0000"/>
                </a:solidFill>
              </a:rPr>
              <a:t>failed</a:t>
            </a:r>
            <a:r>
              <a:rPr lang="en-US" altLang="zh-TW" dirty="0" smtClean="0"/>
              <a:t> example</a:t>
            </a:r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5702" b="4613"/>
          <a:stretch>
            <a:fillRect/>
          </a:stretch>
        </p:blipFill>
        <p:spPr bwMode="auto">
          <a:xfrm>
            <a:off x="1653728" y="2132856"/>
            <a:ext cx="579859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619672" y="2852936"/>
            <a:ext cx="5832648" cy="43204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3933056"/>
            <a:ext cx="61436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547664" y="5373216"/>
            <a:ext cx="6120680" cy="115212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itchFamily="65" charset="-120"/>
              </a:rPr>
              <a:t>Introduction to </a:t>
            </a:r>
            <a:r>
              <a:rPr lang="en-US" altLang="zh-TW" dirty="0" smtClean="0">
                <a:ea typeface="標楷體" pitchFamily="65" charset="-120"/>
              </a:rPr>
              <a:t>GCC Compiler </a:t>
            </a:r>
            <a:r>
              <a:rPr lang="en-US" altLang="zh-TW" dirty="0" smtClean="0">
                <a:latin typeface="+mn-lt"/>
                <a:ea typeface="標楷體" pitchFamily="65" charset="-120"/>
              </a:rPr>
              <a:t>(1/3)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Use GCC compiler to compile source code into object file</a:t>
            </a:r>
          </a:p>
          <a:p>
            <a:pPr lvl="1"/>
            <a:r>
              <a:rPr lang="en-US" altLang="zh-TW" sz="2000" dirty="0" err="1" smtClean="0">
                <a:ea typeface="標楷體" pitchFamily="65" charset="-120"/>
              </a:rPr>
              <a:t>gcc</a:t>
            </a:r>
            <a:r>
              <a:rPr lang="en-US" altLang="zh-TW" sz="2000" dirty="0" smtClean="0">
                <a:ea typeface="標楷體" pitchFamily="65" charset="-120"/>
              </a:rPr>
              <a:t> –o [object name] [source code …]</a:t>
            </a:r>
          </a:p>
          <a:p>
            <a:pPr marL="0" indent="0">
              <a:buNone/>
            </a:pPr>
            <a:endParaRPr lang="en-US" altLang="zh-TW" sz="2200" dirty="0" smtClean="0">
              <a:ea typeface="標楷體" pitchFamily="65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" b="66577"/>
          <a:stretch/>
        </p:blipFill>
        <p:spPr bwMode="auto">
          <a:xfrm>
            <a:off x="1619672" y="2860386"/>
            <a:ext cx="5935516" cy="143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0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標楷體" pitchFamily="65" charset="-120"/>
              </a:rPr>
              <a:t>Introduction to GCC Compiler </a:t>
            </a:r>
            <a:r>
              <a:rPr lang="en-US" altLang="zh-TW" dirty="0" smtClean="0">
                <a:ea typeface="標楷體" pitchFamily="65" charset="-120"/>
              </a:rPr>
              <a:t>(2/3)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Use “ ./[Filename] ” to execute the object file</a:t>
            </a:r>
            <a:endParaRPr lang="zh-TW" altLang="en-US" sz="2600" dirty="0">
              <a:ea typeface="標楷體" pitchFamily="65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8"/>
          <a:stretch>
            <a:fillRect/>
          </a:stretch>
        </p:blipFill>
        <p:spPr bwMode="auto">
          <a:xfrm>
            <a:off x="1133011" y="2348880"/>
            <a:ext cx="693770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2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itchFamily="65" charset="-120"/>
              </a:rPr>
              <a:t>Introduction to GCC Compiler </a:t>
            </a:r>
            <a:r>
              <a:rPr lang="en-US" altLang="zh-TW" dirty="0" smtClean="0">
                <a:ea typeface="標楷體" pitchFamily="65" charset="-120"/>
              </a:rPr>
              <a:t>(3/3)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Sometimes you should specify a linked library to the linker</a:t>
            </a:r>
          </a:p>
          <a:p>
            <a:pPr lvl="1"/>
            <a:r>
              <a:rPr lang="en-US" altLang="zh-TW" sz="2200" dirty="0" err="1" smtClean="0">
                <a:ea typeface="標楷體" pitchFamily="65" charset="-120"/>
              </a:rPr>
              <a:t>gcc</a:t>
            </a:r>
            <a:r>
              <a:rPr lang="en-US" altLang="zh-TW" sz="2200" dirty="0" smtClean="0">
                <a:ea typeface="標楷體" pitchFamily="65" charset="-120"/>
              </a:rPr>
              <a:t> [object name] [source codes …] –l[library]</a:t>
            </a:r>
          </a:p>
          <a:p>
            <a:pPr lvl="1"/>
            <a:r>
              <a:rPr lang="en-US" altLang="zh-TW" sz="2200" dirty="0" smtClean="0">
                <a:ea typeface="標楷體" pitchFamily="65" charset="-120"/>
              </a:rPr>
              <a:t>e.g. use “</a:t>
            </a:r>
            <a:r>
              <a:rPr lang="en-US" altLang="zh-TW" sz="2200" dirty="0" err="1" smtClean="0">
                <a:ea typeface="標楷體" pitchFamily="65" charset="-120"/>
              </a:rPr>
              <a:t>gcc</a:t>
            </a:r>
            <a:r>
              <a:rPr lang="en-US" altLang="zh-TW" sz="2200" dirty="0" smtClean="0">
                <a:ea typeface="標楷體" pitchFamily="65" charset="-120"/>
              </a:rPr>
              <a:t> -lm” to link the “</a:t>
            </a:r>
            <a:r>
              <a:rPr lang="en-US" altLang="zh-TW" sz="2200" dirty="0" err="1">
                <a:ea typeface="標楷體" pitchFamily="65" charset="-120"/>
              </a:rPr>
              <a:t>libm.a</a:t>
            </a:r>
            <a:r>
              <a:rPr lang="en-US" altLang="zh-TW" sz="2200" dirty="0">
                <a:ea typeface="標楷體" pitchFamily="65" charset="-120"/>
              </a:rPr>
              <a:t>” </a:t>
            </a:r>
            <a:r>
              <a:rPr lang="en-US" altLang="zh-TW" sz="2200" dirty="0" smtClean="0">
                <a:ea typeface="標楷體" pitchFamily="65" charset="-120"/>
              </a:rPr>
              <a:t>library, </a:t>
            </a:r>
            <a:r>
              <a:rPr lang="en-US" altLang="zh-TW" sz="2200" dirty="0">
                <a:ea typeface="標楷體" pitchFamily="65" charset="-120"/>
              </a:rPr>
              <a:t>when </a:t>
            </a:r>
            <a:r>
              <a:rPr lang="en-US" altLang="zh-TW" sz="2200" dirty="0" smtClean="0">
                <a:ea typeface="標楷體" pitchFamily="65" charset="-120"/>
              </a:rPr>
              <a:t>you use      </a:t>
            </a:r>
            <a:r>
              <a:rPr lang="en-US" altLang="zh-TW" sz="2200" dirty="0" err="1" smtClean="0">
                <a:ea typeface="標楷體" pitchFamily="65" charset="-120"/>
              </a:rPr>
              <a:t>cos</a:t>
            </a:r>
            <a:r>
              <a:rPr lang="en-US" altLang="zh-TW" sz="2200" dirty="0" smtClean="0">
                <a:ea typeface="標楷體" pitchFamily="65" charset="-120"/>
              </a:rPr>
              <a:t>() function </a:t>
            </a:r>
            <a:r>
              <a:rPr lang="en-US" altLang="zh-TW" sz="2200" dirty="0">
                <a:ea typeface="標楷體" pitchFamily="65" charset="-120"/>
              </a:rPr>
              <a:t>in </a:t>
            </a:r>
            <a:r>
              <a:rPr lang="en-US" altLang="zh-TW" sz="2200" dirty="0" smtClean="0">
                <a:ea typeface="標楷體" pitchFamily="65" charset="-120"/>
              </a:rPr>
              <a:t>your program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3284984"/>
            <a:ext cx="6299202" cy="183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borting\Desktop\未命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5301208"/>
            <a:ext cx="6297613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Outline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/>
              <a:t>Download VMware Player &amp; Ubuntu                                                         </a:t>
            </a:r>
          </a:p>
          <a:p>
            <a:r>
              <a:rPr lang="en-US" altLang="zh-TW" sz="2600" dirty="0" smtClean="0"/>
              <a:t>Create Virtual Machine &amp; Install Ubuntu                                                                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Install </a:t>
            </a:r>
            <a:r>
              <a:rPr lang="en-US" altLang="zh-TW" sz="2600" dirty="0">
                <a:ea typeface="標楷體" pitchFamily="65" charset="-120"/>
              </a:rPr>
              <a:t>E</a:t>
            </a:r>
            <a:r>
              <a:rPr lang="en-US" altLang="zh-TW" sz="2600" dirty="0" smtClean="0">
                <a:ea typeface="標楷體" pitchFamily="65" charset="-120"/>
              </a:rPr>
              <a:t>ssential Packages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Introduction to Vim</a:t>
            </a:r>
          </a:p>
          <a:p>
            <a:r>
              <a:rPr lang="en-US" altLang="zh-TW" sz="2600" dirty="0">
                <a:ea typeface="標楷體" pitchFamily="65" charset="-120"/>
              </a:rPr>
              <a:t>Introduction to </a:t>
            </a:r>
            <a:r>
              <a:rPr lang="en-US" altLang="zh-TW" sz="2600" dirty="0" smtClean="0">
                <a:ea typeface="標楷體" pitchFamily="65" charset="-120"/>
              </a:rPr>
              <a:t>GCC Compiler</a:t>
            </a:r>
          </a:p>
          <a:p>
            <a:r>
              <a:rPr lang="en-US" altLang="zh-TW" sz="2600" dirty="0">
                <a:ea typeface="標楷體" pitchFamily="65" charset="-120"/>
              </a:rPr>
              <a:t>Introduction to </a:t>
            </a:r>
            <a:r>
              <a:rPr lang="en-US" altLang="zh-TW" sz="2600" dirty="0" smtClean="0">
                <a:ea typeface="標楷體" pitchFamily="65" charset="-120"/>
              </a:rPr>
              <a:t>Man Page</a:t>
            </a:r>
            <a:endParaRPr lang="en-US" altLang="zh-TW" dirty="0" smtClean="0">
              <a:ea typeface="標楷體" pitchFamily="65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標楷體" pitchFamily="65" charset="-120"/>
              </a:rPr>
              <a:t>Introduction to </a:t>
            </a:r>
            <a:r>
              <a:rPr lang="en-US" altLang="zh-TW" dirty="0" smtClean="0">
                <a:latin typeface="+mn-lt"/>
                <a:ea typeface="標楷體" pitchFamily="65" charset="-120"/>
              </a:rPr>
              <a:t>Man Page</a:t>
            </a:r>
            <a:r>
              <a:rPr lang="zh-TW" altLang="en-US" dirty="0" smtClean="0">
                <a:latin typeface="+mn-lt"/>
                <a:ea typeface="標楷體" pitchFamily="65" charset="-120"/>
              </a:rPr>
              <a:t> </a:t>
            </a:r>
            <a:r>
              <a:rPr lang="en-US" altLang="zh-TW" dirty="0" smtClean="0">
                <a:latin typeface="+mn-lt"/>
                <a:ea typeface="標楷體" pitchFamily="65" charset="-120"/>
              </a:rPr>
              <a:t>(1/</a:t>
            </a:r>
            <a:r>
              <a:rPr lang="en-US" altLang="zh-TW" dirty="0">
                <a:latin typeface="+mn-lt"/>
                <a:ea typeface="標楷體" pitchFamily="65" charset="-120"/>
              </a:rPr>
              <a:t>4</a:t>
            </a:r>
            <a:r>
              <a:rPr lang="en-US" altLang="zh-TW" dirty="0" smtClean="0">
                <a:latin typeface="+mn-lt"/>
                <a:ea typeface="標楷體" pitchFamily="65" charset="-120"/>
              </a:rPr>
              <a:t>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Man page (manual </a:t>
            </a:r>
            <a:r>
              <a:rPr lang="en-US" altLang="zh-TW" sz="2600" dirty="0">
                <a:ea typeface="標楷體" pitchFamily="65" charset="-120"/>
              </a:rPr>
              <a:t>pages</a:t>
            </a:r>
            <a:r>
              <a:rPr lang="en-US" altLang="zh-TW" sz="2600" dirty="0" smtClean="0">
                <a:ea typeface="標楷體" pitchFamily="65" charset="-120"/>
              </a:rPr>
              <a:t>)</a:t>
            </a:r>
            <a:r>
              <a:rPr lang="zh-TW" altLang="en-US" sz="2600" dirty="0" smtClean="0">
                <a:ea typeface="標楷體" pitchFamily="65" charset="-120"/>
              </a:rPr>
              <a:t> </a:t>
            </a:r>
            <a:r>
              <a:rPr lang="en-US" altLang="zh-TW" sz="2600" dirty="0" smtClean="0">
                <a:ea typeface="標楷體" pitchFamily="65" charset="-120"/>
              </a:rPr>
              <a:t>is a powerful manual in Unix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You can use “man [</a:t>
            </a:r>
            <a:r>
              <a:rPr lang="en-US" altLang="zh-TW" sz="2600" dirty="0" err="1" smtClean="0">
                <a:ea typeface="標楷體" pitchFamily="65" charset="-120"/>
              </a:rPr>
              <a:t>cmd</a:t>
            </a:r>
            <a:r>
              <a:rPr lang="en-US" altLang="zh-TW" sz="2600" dirty="0" smtClean="0">
                <a:ea typeface="標楷體" pitchFamily="65" charset="-120"/>
              </a:rPr>
              <a:t>]” to find its usage/definition</a:t>
            </a:r>
          </a:p>
          <a:p>
            <a:pPr lvl="1"/>
            <a:r>
              <a:rPr lang="en-US" altLang="zh-TW" sz="2200" dirty="0">
                <a:ea typeface="標楷體" pitchFamily="65" charset="-120"/>
              </a:rPr>
              <a:t>e</a:t>
            </a:r>
            <a:r>
              <a:rPr lang="en-US" altLang="zh-TW" sz="2200" dirty="0" smtClean="0">
                <a:ea typeface="標楷體" pitchFamily="65" charset="-120"/>
              </a:rPr>
              <a:t>.g. use “man </a:t>
            </a:r>
            <a:r>
              <a:rPr lang="en-US" altLang="zh-TW" sz="2200" dirty="0" err="1" smtClean="0">
                <a:ea typeface="標楷體" pitchFamily="65" charset="-120"/>
              </a:rPr>
              <a:t>printf</a:t>
            </a:r>
            <a:r>
              <a:rPr lang="en-US" altLang="zh-TW" sz="2200" dirty="0" smtClean="0">
                <a:ea typeface="標楷體" pitchFamily="65" charset="-120"/>
              </a:rPr>
              <a:t>” to find its manual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70"/>
          <a:stretch/>
        </p:blipFill>
        <p:spPr bwMode="auto">
          <a:xfrm>
            <a:off x="1368127" y="3212976"/>
            <a:ext cx="637222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40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標楷體" pitchFamily="65" charset="-120"/>
              </a:rPr>
              <a:t>Introduction to </a:t>
            </a:r>
            <a:r>
              <a:rPr lang="en-US" altLang="zh-TW" dirty="0" smtClean="0">
                <a:ea typeface="標楷體" pitchFamily="65" charset="-120"/>
              </a:rPr>
              <a:t>Man Page</a:t>
            </a:r>
            <a:r>
              <a:rPr lang="zh-TW" altLang="en-US" dirty="0" smtClean="0">
                <a:ea typeface="標楷體" pitchFamily="65" charset="-120"/>
              </a:rPr>
              <a:t> </a:t>
            </a:r>
            <a:r>
              <a:rPr lang="en-US" altLang="zh-TW" dirty="0" smtClean="0">
                <a:ea typeface="標楷體" pitchFamily="65" charset="-120"/>
              </a:rPr>
              <a:t>(2/4</a:t>
            </a:r>
            <a:r>
              <a:rPr lang="en-US" altLang="zh-TW" dirty="0">
                <a:ea typeface="標楷體" pitchFamily="65" charset="-120"/>
              </a:rPr>
              <a:t>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The following picture shows the manual of “</a:t>
            </a:r>
            <a:r>
              <a:rPr lang="en-US" altLang="zh-TW" sz="2600" dirty="0" err="1" smtClean="0">
                <a:ea typeface="標楷體" pitchFamily="65" charset="-120"/>
              </a:rPr>
              <a:t>printf</a:t>
            </a:r>
            <a:r>
              <a:rPr lang="en-US" altLang="zh-TW" sz="2600" dirty="0" smtClean="0">
                <a:ea typeface="標楷體" pitchFamily="65" charset="-120"/>
              </a:rPr>
              <a:t>”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Enter “q” to leave the man page</a:t>
            </a:r>
            <a:endParaRPr lang="zh-TW" altLang="en-US" sz="2600" dirty="0" smtClean="0">
              <a:ea typeface="標楷體" pitchFamily="65" charset="-12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20" y="2675493"/>
            <a:ext cx="5760000" cy="406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79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標楷體" pitchFamily="65" charset="-120"/>
              </a:rPr>
              <a:t>Introduction to </a:t>
            </a:r>
            <a:r>
              <a:rPr lang="en-US" altLang="zh-TW" dirty="0" smtClean="0">
                <a:ea typeface="標楷體" pitchFamily="65" charset="-120"/>
              </a:rPr>
              <a:t>Man Page</a:t>
            </a:r>
            <a:r>
              <a:rPr lang="zh-TW" altLang="en-US" dirty="0" smtClean="0">
                <a:ea typeface="標楷體" pitchFamily="65" charset="-120"/>
              </a:rPr>
              <a:t> </a:t>
            </a:r>
            <a:r>
              <a:rPr lang="en-US" altLang="zh-TW" dirty="0" smtClean="0">
                <a:ea typeface="標楷體" pitchFamily="65" charset="-120"/>
              </a:rPr>
              <a:t>(3/4</a:t>
            </a:r>
            <a:r>
              <a:rPr lang="en-US" altLang="zh-TW" dirty="0">
                <a:ea typeface="標楷體" pitchFamily="65" charset="-120"/>
              </a:rPr>
              <a:t>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Some commands have multiple usages/definitions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Different usages/definitions are classified</a:t>
            </a:r>
            <a:r>
              <a:rPr lang="zh-TW" altLang="en-US" sz="2600" dirty="0" smtClean="0">
                <a:ea typeface="標楷體" pitchFamily="65" charset="-120"/>
              </a:rPr>
              <a:t> </a:t>
            </a:r>
            <a:r>
              <a:rPr lang="en-US" altLang="zh-TW" sz="2600" dirty="0" smtClean="0">
                <a:ea typeface="標楷體" pitchFamily="65" charset="-120"/>
              </a:rPr>
              <a:t>into “sections”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Use “man –f [</a:t>
            </a:r>
            <a:r>
              <a:rPr lang="en-US" altLang="zh-TW" sz="2600" dirty="0" err="1" smtClean="0">
                <a:ea typeface="標楷體" pitchFamily="65" charset="-120"/>
              </a:rPr>
              <a:t>cmd</a:t>
            </a:r>
            <a:r>
              <a:rPr lang="en-US" altLang="zh-TW" sz="2600" dirty="0" smtClean="0">
                <a:ea typeface="標楷體" pitchFamily="65" charset="-120"/>
              </a:rPr>
              <a:t>]” to search available sections</a:t>
            </a:r>
          </a:p>
          <a:p>
            <a:pPr lvl="1"/>
            <a:r>
              <a:rPr lang="en-US" altLang="zh-TW" sz="2200" dirty="0">
                <a:ea typeface="標楷體" pitchFamily="65" charset="-120"/>
              </a:rPr>
              <a:t>e.g. “</a:t>
            </a:r>
            <a:r>
              <a:rPr lang="en-US" altLang="zh-TW" sz="2200" dirty="0" err="1">
                <a:ea typeface="標楷體" pitchFamily="65" charset="-120"/>
              </a:rPr>
              <a:t>printf</a:t>
            </a:r>
            <a:r>
              <a:rPr lang="en-US" altLang="zh-TW" sz="2200" dirty="0">
                <a:ea typeface="標楷體" pitchFamily="65" charset="-120"/>
              </a:rPr>
              <a:t>” has two </a:t>
            </a:r>
            <a:r>
              <a:rPr lang="en-US" altLang="zh-TW" sz="2200" dirty="0" smtClean="0">
                <a:ea typeface="標楷體" pitchFamily="65" charset="-120"/>
              </a:rPr>
              <a:t>sections</a:t>
            </a:r>
          </a:p>
          <a:p>
            <a:pPr lvl="1"/>
            <a:r>
              <a:rPr lang="en-US" altLang="zh-TW" sz="2200" dirty="0" err="1" smtClean="0">
                <a:ea typeface="標楷體" pitchFamily="65" charset="-120"/>
              </a:rPr>
              <a:t>printf</a:t>
            </a:r>
            <a:r>
              <a:rPr lang="en-US" altLang="zh-TW" sz="2200" dirty="0" smtClean="0">
                <a:ea typeface="標楷體" pitchFamily="65" charset="-120"/>
              </a:rPr>
              <a:t> (1) is the guide </a:t>
            </a:r>
            <a:r>
              <a:rPr lang="en-US" altLang="zh-TW" sz="2200" dirty="0">
                <a:ea typeface="標楷體" pitchFamily="65" charset="-120"/>
              </a:rPr>
              <a:t>of “</a:t>
            </a:r>
            <a:r>
              <a:rPr lang="en-US" altLang="zh-TW" sz="2200" dirty="0" err="1">
                <a:ea typeface="標楷體" pitchFamily="65" charset="-120"/>
              </a:rPr>
              <a:t>printf</a:t>
            </a:r>
            <a:r>
              <a:rPr lang="en-US" altLang="zh-TW" sz="2200" dirty="0">
                <a:ea typeface="標楷體" pitchFamily="65" charset="-120"/>
              </a:rPr>
              <a:t>” </a:t>
            </a:r>
            <a:r>
              <a:rPr lang="en-US" altLang="zh-TW" sz="2200" dirty="0" smtClean="0">
                <a:ea typeface="標楷體" pitchFamily="65" charset="-120"/>
              </a:rPr>
              <a:t>shell </a:t>
            </a:r>
            <a:r>
              <a:rPr lang="en-US" altLang="zh-TW" sz="2200" dirty="0">
                <a:ea typeface="標楷體" pitchFamily="65" charset="-120"/>
              </a:rPr>
              <a:t>command</a:t>
            </a:r>
            <a:endParaRPr lang="en-US" altLang="zh-TW" sz="2200" dirty="0" smtClean="0">
              <a:ea typeface="標楷體" pitchFamily="65" charset="-120"/>
            </a:endParaRPr>
          </a:p>
          <a:p>
            <a:pPr lvl="1"/>
            <a:r>
              <a:rPr lang="en-US" altLang="zh-TW" sz="2200" dirty="0" err="1">
                <a:ea typeface="標楷體" pitchFamily="65" charset="-120"/>
              </a:rPr>
              <a:t>printf</a:t>
            </a:r>
            <a:r>
              <a:rPr lang="en-US" altLang="zh-TW" sz="2200" dirty="0">
                <a:ea typeface="標楷體" pitchFamily="65" charset="-120"/>
              </a:rPr>
              <a:t> </a:t>
            </a:r>
            <a:r>
              <a:rPr lang="en-US" altLang="zh-TW" sz="2200" dirty="0" smtClean="0">
                <a:ea typeface="標楷體" pitchFamily="65" charset="-120"/>
              </a:rPr>
              <a:t>(3) is the manual of “</a:t>
            </a:r>
            <a:r>
              <a:rPr lang="en-US" altLang="zh-TW" sz="2200" dirty="0" err="1" smtClean="0">
                <a:ea typeface="標楷體" pitchFamily="65" charset="-120"/>
              </a:rPr>
              <a:t>printf</a:t>
            </a:r>
            <a:r>
              <a:rPr lang="en-US" altLang="zh-TW" sz="2200" dirty="0" smtClean="0">
                <a:ea typeface="標楷體" pitchFamily="65" charset="-120"/>
              </a:rPr>
              <a:t>” library call</a:t>
            </a:r>
            <a:endParaRPr lang="en-US" altLang="zh-TW" sz="2200" dirty="0">
              <a:ea typeface="標楷體" pitchFamily="65" charset="-120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35"/>
          <a:stretch>
            <a:fillRect/>
          </a:stretch>
        </p:blipFill>
        <p:spPr bwMode="auto">
          <a:xfrm>
            <a:off x="1403648" y="4492269"/>
            <a:ext cx="6398560" cy="16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13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標楷體" pitchFamily="65" charset="-120"/>
              </a:rPr>
              <a:t>Introduction to </a:t>
            </a:r>
            <a:r>
              <a:rPr lang="en-US" altLang="zh-TW" dirty="0" smtClean="0">
                <a:ea typeface="標楷體" pitchFamily="65" charset="-120"/>
              </a:rPr>
              <a:t>Man Page</a:t>
            </a:r>
            <a:r>
              <a:rPr lang="zh-TW" altLang="en-US" dirty="0" smtClean="0">
                <a:ea typeface="標楷體" pitchFamily="65" charset="-120"/>
              </a:rPr>
              <a:t> </a:t>
            </a:r>
            <a:r>
              <a:rPr lang="en-US" altLang="zh-TW" dirty="0" smtClean="0">
                <a:ea typeface="標楷體" pitchFamily="65" charset="-120"/>
              </a:rPr>
              <a:t>(4/4</a:t>
            </a:r>
            <a:r>
              <a:rPr lang="en-US" altLang="zh-TW" dirty="0">
                <a:ea typeface="標楷體" pitchFamily="65" charset="-120"/>
              </a:rPr>
              <a:t>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Use “</a:t>
            </a:r>
            <a:r>
              <a:rPr lang="en-US" altLang="zh-TW" sz="2600" dirty="0">
                <a:ea typeface="標楷體" pitchFamily="65" charset="-120"/>
              </a:rPr>
              <a:t>man [#sec] </a:t>
            </a:r>
            <a:r>
              <a:rPr lang="en-US" altLang="zh-TW" sz="2600" dirty="0" smtClean="0">
                <a:ea typeface="標楷體" pitchFamily="65" charset="-120"/>
              </a:rPr>
              <a:t>[</a:t>
            </a:r>
            <a:r>
              <a:rPr lang="en-US" altLang="zh-TW" sz="2600" dirty="0" err="1" smtClean="0">
                <a:ea typeface="標楷體" pitchFamily="65" charset="-120"/>
              </a:rPr>
              <a:t>cmd</a:t>
            </a:r>
            <a:r>
              <a:rPr lang="en-US" altLang="zh-TW" sz="2600" dirty="0" smtClean="0">
                <a:ea typeface="標楷體" pitchFamily="65" charset="-120"/>
              </a:rPr>
              <a:t>]” to access different sections</a:t>
            </a:r>
          </a:p>
          <a:p>
            <a:pPr lvl="1"/>
            <a:r>
              <a:rPr lang="en-US" altLang="zh-TW" sz="2200" dirty="0" smtClean="0">
                <a:ea typeface="標楷體" pitchFamily="65" charset="-120"/>
              </a:rPr>
              <a:t>e.g., use “man 3 </a:t>
            </a:r>
            <a:r>
              <a:rPr lang="en-US" altLang="zh-TW" sz="2200" dirty="0" err="1" smtClean="0">
                <a:ea typeface="標楷體" pitchFamily="65" charset="-120"/>
              </a:rPr>
              <a:t>printf</a:t>
            </a:r>
            <a:r>
              <a:rPr lang="en-US" altLang="zh-TW" sz="2200" dirty="0" smtClean="0">
                <a:ea typeface="標楷體" pitchFamily="65" charset="-120"/>
              </a:rPr>
              <a:t>” to access “</a:t>
            </a:r>
            <a:r>
              <a:rPr lang="en-US" altLang="zh-TW" sz="2200" dirty="0" err="1" smtClean="0">
                <a:ea typeface="標楷體" pitchFamily="65" charset="-120"/>
              </a:rPr>
              <a:t>printf</a:t>
            </a:r>
            <a:r>
              <a:rPr lang="en-US" altLang="zh-TW" sz="2200" dirty="0" smtClean="0">
                <a:ea typeface="標楷體" pitchFamily="65" charset="-120"/>
              </a:rPr>
              <a:t> (3)”</a:t>
            </a:r>
            <a:endParaRPr lang="zh-TW" altLang="en-US" sz="2200" dirty="0">
              <a:ea typeface="標楷體" pitchFamily="65" charset="-12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28" y="2647032"/>
            <a:ext cx="5688000" cy="402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2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  <a:ea typeface="標楷體" pitchFamily="65" charset="-120"/>
              </a:rPr>
              <a:t>Reference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Linux </a:t>
            </a:r>
            <a:r>
              <a:rPr lang="zh-TW" altLang="en-US" sz="2600" dirty="0" smtClean="0">
                <a:ea typeface="標楷體" pitchFamily="65" charset="-120"/>
              </a:rPr>
              <a:t>基本指令</a:t>
            </a:r>
            <a:endParaRPr lang="en-US" altLang="zh-TW" sz="2600" dirty="0" smtClean="0">
              <a:ea typeface="標楷體" pitchFamily="65" charset="-120"/>
            </a:endParaRPr>
          </a:p>
          <a:p>
            <a:pPr lvl="1"/>
            <a:r>
              <a:rPr lang="en-US" altLang="zh-TW" sz="2000" dirty="0">
                <a:hlinkClick r:id="rId2"/>
              </a:rPr>
              <a:t>http://homepage.ttu.edu.tw/u9106240/page_main/linux.html</a:t>
            </a:r>
            <a:endParaRPr lang="en-US" altLang="zh-TW" sz="2000" dirty="0" smtClean="0">
              <a:ea typeface="標楷體" pitchFamily="65" charset="-120"/>
            </a:endParaRPr>
          </a:p>
          <a:p>
            <a:r>
              <a:rPr lang="en-US" altLang="zh-TW" sz="2600" dirty="0" smtClean="0">
                <a:ea typeface="標楷體" pitchFamily="65" charset="-120"/>
              </a:rPr>
              <a:t>Vim </a:t>
            </a:r>
            <a:r>
              <a:rPr lang="zh-TW" altLang="en-US" sz="2600" dirty="0" smtClean="0">
                <a:ea typeface="標楷體" pitchFamily="65" charset="-120"/>
              </a:rPr>
              <a:t>入門圖解說明</a:t>
            </a:r>
            <a:endParaRPr lang="en-US" altLang="zh-TW" sz="2600" dirty="0" smtClean="0">
              <a:ea typeface="標楷體" pitchFamily="65" charset="-120"/>
            </a:endParaRPr>
          </a:p>
          <a:p>
            <a:pPr lvl="1"/>
            <a:r>
              <a:rPr lang="en-US" altLang="zh-TW" sz="2000" dirty="0" smtClean="0">
                <a:ea typeface="標楷體" pitchFamily="65" charset="-120"/>
                <a:hlinkClick r:id="rId3"/>
              </a:rPr>
              <a:t>http://blog.vgod.tw/2009/12/08/vim-cheat-sheet-for-programmers/</a:t>
            </a:r>
            <a:endParaRPr lang="en-US" altLang="zh-TW" sz="2000" dirty="0">
              <a:ea typeface="標楷體" pitchFamily="65" charset="-120"/>
            </a:endParaRPr>
          </a:p>
          <a:p>
            <a:r>
              <a:rPr lang="zh-TW" altLang="en-US" sz="2600" dirty="0">
                <a:ea typeface="標楷體" pitchFamily="65" charset="-120"/>
              </a:rPr>
              <a:t>鳥哥</a:t>
            </a:r>
            <a:r>
              <a:rPr lang="zh-TW" altLang="en-US" sz="2600" dirty="0" smtClean="0">
                <a:ea typeface="標楷體" pitchFamily="65" charset="-120"/>
              </a:rPr>
              <a:t>的 </a:t>
            </a:r>
            <a:r>
              <a:rPr lang="en-US" altLang="zh-TW" sz="2600" dirty="0" smtClean="0">
                <a:ea typeface="標楷體" pitchFamily="65" charset="-120"/>
              </a:rPr>
              <a:t>Linux </a:t>
            </a:r>
            <a:r>
              <a:rPr lang="zh-TW" altLang="en-US" sz="2600" dirty="0" smtClean="0">
                <a:ea typeface="標楷體" pitchFamily="65" charset="-120"/>
              </a:rPr>
              <a:t>私房菜 </a:t>
            </a:r>
            <a:r>
              <a:rPr lang="en-US" altLang="zh-TW" sz="2600" dirty="0" smtClean="0">
                <a:ea typeface="標楷體" pitchFamily="65" charset="-120"/>
              </a:rPr>
              <a:t>– vim </a:t>
            </a:r>
            <a:r>
              <a:rPr lang="zh-TW" altLang="en-US" sz="2600" dirty="0" smtClean="0">
                <a:ea typeface="標楷體" pitchFamily="65" charset="-120"/>
              </a:rPr>
              <a:t>程式</a:t>
            </a:r>
            <a:r>
              <a:rPr lang="zh-TW" altLang="en-US" sz="2600" dirty="0">
                <a:ea typeface="標楷體" pitchFamily="65" charset="-120"/>
              </a:rPr>
              <a:t>編輯器</a:t>
            </a:r>
            <a:endParaRPr lang="en-US" altLang="zh-TW" sz="2600" dirty="0">
              <a:ea typeface="標楷體" pitchFamily="65" charset="-120"/>
            </a:endParaRPr>
          </a:p>
          <a:p>
            <a:pPr lvl="1"/>
            <a:r>
              <a:rPr lang="en-US" altLang="zh-TW" sz="2000" dirty="0">
                <a:ea typeface="標楷體" pitchFamily="65" charset="-120"/>
                <a:hlinkClick r:id="rId4"/>
              </a:rPr>
              <a:t>http://</a:t>
            </a:r>
            <a:r>
              <a:rPr lang="en-US" altLang="zh-TW" sz="2000" dirty="0" smtClean="0">
                <a:ea typeface="標楷體" pitchFamily="65" charset="-120"/>
                <a:hlinkClick r:id="rId4"/>
              </a:rPr>
              <a:t>linux.vbird.org/linux_basic/0310vi.php</a:t>
            </a:r>
            <a:endParaRPr lang="en-US" altLang="zh-TW" sz="2000" dirty="0" smtClean="0">
              <a:ea typeface="標楷體" pitchFamily="65" charset="-120"/>
            </a:endParaRPr>
          </a:p>
          <a:p>
            <a:r>
              <a:rPr lang="en-US" altLang="zh-TW" sz="2600" smtClean="0">
                <a:ea typeface="標楷體" pitchFamily="65" charset="-120"/>
              </a:rPr>
              <a:t>GCC </a:t>
            </a:r>
            <a:r>
              <a:rPr lang="zh-TW" altLang="en-US" sz="2600" dirty="0" smtClean="0">
                <a:ea typeface="標楷體" pitchFamily="65" charset="-120"/>
              </a:rPr>
              <a:t>常用編譯參數</a:t>
            </a:r>
            <a:endParaRPr lang="en-US" altLang="zh-TW" sz="2600" dirty="0" smtClean="0">
              <a:ea typeface="標楷體" pitchFamily="65" charset="-120"/>
            </a:endParaRPr>
          </a:p>
          <a:p>
            <a:pPr lvl="1"/>
            <a:r>
              <a:rPr lang="en-US" altLang="zh-TW" sz="2000" dirty="0" smtClean="0">
                <a:ea typeface="標楷體" pitchFamily="65" charset="-120"/>
                <a:hlinkClick r:id="rId5"/>
              </a:rPr>
              <a:t>http://puremonkey2010.blogspot.com/2010/12/linux-gcc.html</a:t>
            </a:r>
            <a:endParaRPr lang="en-US" altLang="zh-TW" sz="2000" dirty="0" smtClean="0">
              <a:ea typeface="標楷體" pitchFamily="65" charset="-120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1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Network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61" y="2163835"/>
            <a:ext cx="4206919" cy="2489301"/>
          </a:xfrm>
          <a:prstGeom prst="rect">
            <a:avLst/>
          </a:prstGeom>
        </p:spPr>
      </p:pic>
      <p:cxnSp>
        <p:nvCxnSpPr>
          <p:cNvPr id="6" name="Straight Connector 5"/>
          <p:cNvCxnSpPr>
            <a:endCxn id="4" idx="1"/>
          </p:cNvCxnSpPr>
          <p:nvPr/>
        </p:nvCxnSpPr>
        <p:spPr>
          <a:xfrm>
            <a:off x="3638989" y="3408485"/>
            <a:ext cx="64807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38989" y="3820019"/>
            <a:ext cx="64807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12676"/>
            <a:ext cx="2376264" cy="1330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618" y="161267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192.168.0.1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230" y="2652685"/>
            <a:ext cx="1196746" cy="770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38997" y="2335243"/>
            <a:ext cx="154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Win</a:t>
            </a:r>
            <a:r>
              <a:rPr lang="en-US" altLang="zh-TW" dirty="0" smtClean="0"/>
              <a:t>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(IP1)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5293" y="286862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FF00"/>
                </a:solidFill>
              </a:rPr>
              <a:t>Linux</a:t>
            </a:r>
            <a:r>
              <a:rPr lang="zh-TW" altLang="en-US" sz="1600" dirty="0" smtClean="0">
                <a:solidFill>
                  <a:srgbClr val="FFFF00"/>
                </a:solidFill>
              </a:rPr>
              <a:t> </a:t>
            </a:r>
            <a:r>
              <a:rPr lang="en-US" altLang="zh-TW" sz="1600" dirty="0" smtClean="0">
                <a:solidFill>
                  <a:srgbClr val="FFFF00"/>
                </a:solidFill>
              </a:rPr>
              <a:t>(IP2)</a:t>
            </a: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797236" y="2393541"/>
            <a:ext cx="1877758" cy="102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8" y="3196995"/>
            <a:ext cx="1326856" cy="99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H="1" flipV="1">
            <a:off x="1196262" y="3720680"/>
            <a:ext cx="2442727" cy="113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67492" y="2811907"/>
            <a:ext cx="47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IP1</a:t>
            </a:r>
            <a:endParaRPr lang="zh-TW" altLang="en-US" dirty="0" smtClean="0"/>
          </a:p>
          <a:p>
            <a:r>
              <a:rPr lang="en-US" altLang="zh-TW" dirty="0" smtClean="0"/>
              <a:t>IP2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79562" y="3821972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IP3</a:t>
            </a:r>
            <a:endParaRPr lang="zh-TW" altLang="en-US" dirty="0" smtClean="0"/>
          </a:p>
          <a:p>
            <a:r>
              <a:rPr lang="en-US" altLang="zh-TW" dirty="0" smtClean="0"/>
              <a:t>(Or</a:t>
            </a:r>
            <a:r>
              <a:rPr lang="zh-TW" altLang="en-US" dirty="0" smtClean="0"/>
              <a:t> </a:t>
            </a:r>
            <a:r>
              <a:rPr lang="en-US" altLang="zh-TW" dirty="0" smtClean="0"/>
              <a:t>IP4)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VMWare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Player: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Configuration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5856" y="5157192"/>
            <a:ext cx="4528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VMWare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Player: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Bridge</a:t>
            </a:r>
            <a:endParaRPr lang="zh-TW" alt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Windows: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Bridge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IP1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&amp;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IP2</a:t>
            </a:r>
            <a:endParaRPr lang="en-US" sz="2800" dirty="0"/>
          </a:p>
        </p:txBody>
      </p:sp>
      <p:sp>
        <p:nvSpPr>
          <p:cNvPr id="2" name="Left Brace 1"/>
          <p:cNvSpPr/>
          <p:nvPr/>
        </p:nvSpPr>
        <p:spPr>
          <a:xfrm>
            <a:off x="3479299" y="2780928"/>
            <a:ext cx="288193" cy="539865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81398" y="2434037"/>
            <a:ext cx="164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3"/>
                </a:solidFill>
              </a:rPr>
              <a:t>VMWare</a:t>
            </a:r>
            <a:r>
              <a:rPr lang="zh-TW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TW" dirty="0" smtClean="0">
                <a:solidFill>
                  <a:schemeClr val="accent3"/>
                </a:solidFill>
              </a:rPr>
              <a:t>Player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Left Brace 20"/>
          <p:cNvSpPr/>
          <p:nvPr/>
        </p:nvSpPr>
        <p:spPr>
          <a:xfrm>
            <a:off x="3571626" y="3406533"/>
            <a:ext cx="282624" cy="413235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23070" y="3320793"/>
            <a:ext cx="17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/>
                </a:solidFill>
              </a:rPr>
              <a:t>Windows</a:t>
            </a:r>
            <a:r>
              <a:rPr lang="zh-TW" altLang="en-US" dirty="0" smtClean="0">
                <a:solidFill>
                  <a:schemeClr val="accent6"/>
                </a:solidFill>
              </a:rPr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Bridge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8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VMWare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9" y="1600200"/>
            <a:ext cx="5212182" cy="4525963"/>
          </a:xfrm>
        </p:spPr>
      </p:pic>
    </p:spTree>
    <p:extLst>
      <p:ext uri="{BB962C8B-B14F-4D97-AF65-F5344CB8AC3E}">
        <p14:creationId xmlns:p14="http://schemas.microsoft.com/office/powerpoint/2010/main" val="1594207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Control</a:t>
            </a:r>
            <a:r>
              <a:rPr lang="zh-TW" altLang="en-US" dirty="0" smtClean="0"/>
              <a:t> </a:t>
            </a:r>
            <a:r>
              <a:rPr lang="en-US" altLang="zh-TW" dirty="0" smtClean="0"/>
              <a:t>Panel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1446814"/>
            <a:ext cx="7531100" cy="2222500"/>
          </a:xfrm>
        </p:spPr>
      </p:pic>
      <p:sp>
        <p:nvSpPr>
          <p:cNvPr id="6" name="Rectangle 5"/>
          <p:cNvSpPr/>
          <p:nvPr/>
        </p:nvSpPr>
        <p:spPr>
          <a:xfrm>
            <a:off x="3059832" y="2780928"/>
            <a:ext cx="2160240" cy="88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135592"/>
            <a:ext cx="3048372" cy="37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5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95536" y="1557338"/>
            <a:ext cx="8352928" cy="1470025"/>
          </a:xfrm>
        </p:spPr>
        <p:txBody>
          <a:bodyPr/>
          <a:lstStyle/>
          <a:p>
            <a:r>
              <a:rPr lang="en-US" altLang="zh-TW" dirty="0" smtClean="0"/>
              <a:t>PXA270 Setup</a:t>
            </a:r>
            <a:endParaRPr lang="zh-TW" alt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 Download VMware player (1/3)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/>
              <a:t>Website:</a:t>
            </a:r>
          </a:p>
          <a:p>
            <a:pPr lvl="1">
              <a:buNone/>
            </a:pPr>
            <a:r>
              <a:rPr lang="en-US" sz="1800" dirty="0" smtClean="0">
                <a:hlinkClick r:id="rId2"/>
              </a:rPr>
              <a:t>http://downloads.vmware.com/d/info/desktop_downloads/vmware_player/3_0</a:t>
            </a:r>
            <a:endParaRPr lang="zh-TW" altLang="en-US" sz="1800" dirty="0" smtClean="0"/>
          </a:p>
          <a:p>
            <a:pPr lvl="1"/>
            <a:endParaRPr lang="en-US" altLang="zh-TW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34" y="2777559"/>
            <a:ext cx="8515346" cy="100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7429520" y="3286124"/>
            <a:ext cx="1143008" cy="4286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Device Setup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Connect power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2" y="1988840"/>
            <a:ext cx="581023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8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Connect RS232 (Null cable)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5765304" cy="429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2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Setup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Connect </a:t>
            </a:r>
            <a:r>
              <a:rPr lang="en-US" altLang="zh-TW" dirty="0"/>
              <a:t>n</a:t>
            </a:r>
            <a:r>
              <a:rPr lang="en-US" altLang="zh-TW" dirty="0" smtClean="0"/>
              <a:t>etwork cable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93" y="1988840"/>
            <a:ext cx="577681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8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 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Yu-</a:t>
            </a:r>
            <a:r>
              <a:rPr lang="en-US" altLang="zh-TW" dirty="0" err="1" smtClean="0"/>
              <a:t>Lun</a:t>
            </a:r>
            <a:r>
              <a:rPr lang="en-US" altLang="zh-TW" dirty="0" smtClean="0"/>
              <a:t> Huang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87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Lab</a:t>
            </a:r>
            <a:r>
              <a:rPr lang="zh-TW" altLang="en-US" dirty="0" smtClean="0"/>
              <a:t> </a:t>
            </a:r>
            <a:r>
              <a:rPr lang="en-US" altLang="zh-TW" dirty="0" smtClean="0"/>
              <a:t>1-Initialization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Configuration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(connectivity,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networking,</a:t>
            </a:r>
            <a:r>
              <a:rPr lang="zh-TW" altLang="en-US" dirty="0" smtClean="0"/>
              <a:t> </a:t>
            </a:r>
            <a:r>
              <a:rPr lang="en-US" altLang="zh-TW" dirty="0" smtClean="0"/>
              <a:t>packages)</a:t>
            </a:r>
            <a:endParaRPr lang="zh-TW" altLang="en-US" dirty="0" smtClean="0"/>
          </a:p>
          <a:p>
            <a:r>
              <a:rPr lang="en-US" altLang="zh-TW" dirty="0" err="1" smtClean="0"/>
              <a:t>Bootloader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(U-Boot)</a:t>
            </a:r>
          </a:p>
          <a:p>
            <a:r>
              <a:rPr lang="en-US" altLang="zh-TW" dirty="0" smtClean="0"/>
              <a:t>Kernel</a:t>
            </a:r>
          </a:p>
          <a:p>
            <a:pPr lvl="1"/>
            <a:r>
              <a:rPr lang="en-US" altLang="zh-TW" dirty="0" smtClean="0"/>
              <a:t>M1: The </a:t>
            </a:r>
            <a:r>
              <a:rPr lang="en-US" altLang="zh-TW" dirty="0" err="1" smtClean="0"/>
              <a:t>zImage</a:t>
            </a:r>
            <a:r>
              <a:rPr lang="en-US" altLang="zh-TW" dirty="0" smtClean="0"/>
              <a:t> is an executable decompression</a:t>
            </a:r>
          </a:p>
          <a:p>
            <a:pPr lvl="1"/>
            <a:r>
              <a:rPr lang="en-US" altLang="zh-TW" dirty="0" smtClean="0"/>
              <a:t>M2: </a:t>
            </a:r>
            <a:r>
              <a:rPr lang="en-US" altLang="zh-TW" dirty="0" err="1" smtClean="0"/>
              <a:t>Bootloader</a:t>
            </a:r>
            <a:r>
              <a:rPr lang="en-US" altLang="zh-TW" dirty="0" smtClean="0"/>
              <a:t> helps decompress </a:t>
            </a:r>
            <a:r>
              <a:rPr lang="en-US" altLang="zh-TW" dirty="0" err="1" smtClean="0"/>
              <a:t>zImage</a:t>
            </a:r>
            <a:r>
              <a:rPr lang="en-US" altLang="zh-TW" dirty="0" smtClean="0"/>
              <a:t> to RAM</a:t>
            </a:r>
          </a:p>
          <a:p>
            <a:r>
              <a:rPr lang="en-US" altLang="zh-TW" dirty="0" smtClean="0"/>
              <a:t>Root </a:t>
            </a:r>
            <a:r>
              <a:rPr lang="en-US" altLang="zh-TW" dirty="0" err="1" smtClean="0"/>
              <a:t>Filesystem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Create a new </a:t>
            </a:r>
            <a:r>
              <a:rPr lang="en-US" altLang="zh-TW" dirty="0" err="1" smtClean="0"/>
              <a:t>rootFS</a:t>
            </a:r>
            <a:r>
              <a:rPr lang="en-US" altLang="zh-TW" dirty="0" smtClean="0"/>
              <a:t> when adding a new file</a:t>
            </a:r>
          </a:p>
          <a:p>
            <a:pPr lvl="1"/>
            <a:r>
              <a:rPr lang="en-US" altLang="zh-TW" dirty="0" smtClean="0"/>
              <a:t>Set up NFS to test the application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141718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請寫個計算</a:t>
            </a:r>
            <a:r>
              <a:rPr lang="en-US" dirty="0"/>
              <a:t>n</a:t>
            </a:r>
            <a:r>
              <a:rPr lang="zh-TW" altLang="en-US" dirty="0"/>
              <a:t>個數的最小</a:t>
            </a:r>
            <a:r>
              <a:rPr lang="zh-TW" altLang="en-US" dirty="0" smtClean="0"/>
              <a:t>公倍數</a:t>
            </a:r>
            <a:r>
              <a:rPr lang="en-US" altLang="zh-TW" dirty="0" err="1" smtClean="0"/>
              <a:t>lcd</a:t>
            </a:r>
            <a:r>
              <a:rPr lang="zh-TW" altLang="en-US" dirty="0" smtClean="0"/>
              <a:t>的</a:t>
            </a:r>
            <a:r>
              <a:rPr lang="zh-TW" altLang="en-US" dirty="0"/>
              <a:t>程式，用</a:t>
            </a:r>
            <a:r>
              <a:rPr lang="en-US" dirty="0"/>
              <a:t> </a:t>
            </a:r>
            <a:r>
              <a:rPr lang="en-US" dirty="0" err="1"/>
              <a:t>argc</a:t>
            </a:r>
            <a:r>
              <a:rPr lang="zh-TW" altLang="en-US" dirty="0"/>
              <a:t>，</a:t>
            </a:r>
            <a:r>
              <a:rPr lang="en-US" dirty="0" err="1"/>
              <a:t>argv</a:t>
            </a:r>
            <a:r>
              <a:rPr lang="en-US" dirty="0"/>
              <a:t> </a:t>
            </a:r>
            <a:r>
              <a:rPr lang="zh-TW" altLang="en-US" dirty="0"/>
              <a:t>輸入</a:t>
            </a:r>
            <a:r>
              <a:rPr lang="zh-TW" altLang="en-US" dirty="0" smtClean="0"/>
              <a:t>參數</a:t>
            </a:r>
          </a:p>
          <a:p>
            <a:r>
              <a:rPr lang="zh-TW" altLang="en-US" dirty="0" smtClean="0"/>
              <a:t>例如：</a:t>
            </a:r>
          </a:p>
          <a:p>
            <a:pPr marL="0" indent="0">
              <a:buNone/>
            </a:pPr>
            <a:r>
              <a:rPr lang="zh-TW" altLang="en-US" dirty="0"/>
              <a:t>	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./</a:t>
            </a:r>
            <a:r>
              <a:rPr lang="en-US" altLang="zh-TW" dirty="0" err="1" smtClean="0"/>
              <a:t>lcd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endParaRPr lang="zh-TW" altLang="en-US" dirty="0" smtClean="0"/>
          </a:p>
          <a:p>
            <a:pPr marL="0" indent="0">
              <a:buNone/>
            </a:pPr>
            <a:r>
              <a:rPr lang="zh-TW" altLang="en-US" dirty="0"/>
              <a:t>	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30</a:t>
            </a:r>
            <a:endParaRPr lang="zh-TW" altLang="en-US" dirty="0" smtClean="0"/>
          </a:p>
          <a:p>
            <a:endParaRPr lang="zh-TW" altLang="en-US" dirty="0"/>
          </a:p>
          <a:p>
            <a:r>
              <a:rPr lang="zh-TW" altLang="en-US" dirty="0" smtClean="0"/>
              <a:t>不用 </a:t>
            </a:r>
            <a:r>
              <a:rPr lang="en-US" altLang="zh-TW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5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Lab 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Yu-</a:t>
            </a:r>
            <a:r>
              <a:rPr lang="en-US" altLang="zh-TW" dirty="0" err="1" smtClean="0"/>
              <a:t>Lun</a:t>
            </a:r>
            <a:r>
              <a:rPr lang="en-US" altLang="zh-TW" dirty="0" smtClean="0"/>
              <a:t> Huang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85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 2 --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Modules extend the functionality of kernel</a:t>
            </a:r>
          </a:p>
          <a:p>
            <a:r>
              <a:rPr lang="en-US" altLang="zh-TW" dirty="0" smtClean="0"/>
              <a:t>Modules add new functionality w/o reboot</a:t>
            </a:r>
          </a:p>
          <a:p>
            <a:r>
              <a:rPr lang="en-US" altLang="zh-TW" dirty="0" smtClean="0"/>
              <a:t>Device driver is a type of module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56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Lab 2 -- Kernel Configuration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Linux is a modular operating system</a:t>
            </a:r>
          </a:p>
          <a:p>
            <a:pPr lvl="1"/>
            <a:r>
              <a:rPr lang="en-US" altLang="zh-TW" dirty="0" smtClean="0"/>
              <a:t>Built-in modules</a:t>
            </a:r>
          </a:p>
          <a:p>
            <a:pPr lvl="2"/>
            <a:r>
              <a:rPr lang="en-US" altLang="zh-TW" dirty="0" smtClean="0"/>
              <a:t>Enable the settings in the kernel configure</a:t>
            </a:r>
          </a:p>
          <a:p>
            <a:pPr lvl="2"/>
            <a:r>
              <a:rPr lang="en-US" altLang="zh-TW" dirty="0" smtClean="0"/>
              <a:t>Build into the kernel image</a:t>
            </a:r>
          </a:p>
          <a:p>
            <a:pPr lvl="1"/>
            <a:r>
              <a:rPr lang="en-US" altLang="zh-TW" dirty="0" smtClean="0"/>
              <a:t>Loadable modules</a:t>
            </a:r>
          </a:p>
          <a:p>
            <a:pPr lvl="2"/>
            <a:r>
              <a:rPr lang="en-US" altLang="zh-TW" dirty="0" smtClean="0"/>
              <a:t>Compile individually</a:t>
            </a:r>
          </a:p>
          <a:p>
            <a:pPr lvl="2"/>
            <a:r>
              <a:rPr lang="en-US" altLang="zh-TW" dirty="0" smtClean="0"/>
              <a:t>Load dynamically</a:t>
            </a:r>
          </a:p>
        </p:txBody>
      </p:sp>
      <p:sp>
        <p:nvSpPr>
          <p:cNvPr id="4" name="文字方塊 3"/>
          <p:cNvSpPr txBox="1"/>
          <p:nvPr/>
        </p:nvSpPr>
        <p:spPr>
          <a:xfrm rot="20663187">
            <a:off x="4724525" y="3714113"/>
            <a:ext cx="380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Why rebuild kernel?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 </a:t>
            </a:r>
            <a:r>
              <a:rPr lang="en-US" altLang="zh-TW" dirty="0" smtClean="0"/>
              <a:t>Lab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Assignment</a:t>
            </a:r>
            <a:r>
              <a:rPr lang="zh-TW" altLang="en-US" dirty="0" smtClean="0"/>
              <a:t> 的 </a:t>
            </a:r>
            <a:r>
              <a:rPr lang="en-US" altLang="zh-TW" dirty="0" err="1" smtClean="0"/>
              <a:t>lcd</a:t>
            </a:r>
            <a:r>
              <a:rPr lang="zh-TW" altLang="en-US" dirty="0" smtClean="0"/>
              <a:t> 燒錄到 </a:t>
            </a:r>
            <a:r>
              <a:rPr lang="en-US" altLang="zh-TW" dirty="0" smtClean="0"/>
              <a:t>PXA270</a:t>
            </a:r>
            <a:r>
              <a:rPr lang="zh-TW" altLang="en-US" dirty="0" smtClean="0"/>
              <a:t> 上</a:t>
            </a:r>
          </a:p>
          <a:p>
            <a:endParaRPr lang="zh-TW" altLang="en-US" dirty="0"/>
          </a:p>
          <a:p>
            <a:r>
              <a:rPr lang="zh-TW" altLang="en-US" dirty="0" smtClean="0"/>
              <a:t>不用 </a:t>
            </a:r>
            <a:r>
              <a:rPr lang="en-US" altLang="zh-TW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4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Download VMware player (2/3)</a:t>
            </a:r>
            <a:endParaRPr lang="zh-TW" altLang="en-US" dirty="0">
              <a:latin typeface="+mn-lt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Register for free download</a:t>
            </a:r>
            <a:endParaRPr lang="zh-TW" altLang="en-US" sz="2600" dirty="0"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5" y="2143116"/>
            <a:ext cx="29051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Download VMware player (3/3)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Click the button to start download</a:t>
            </a:r>
          </a:p>
          <a:p>
            <a:endParaRPr lang="en-US" altLang="zh-TW" sz="2600" dirty="0" smtClean="0">
              <a:ea typeface="標楷體" pitchFamily="65" charset="-120"/>
            </a:endParaRPr>
          </a:p>
          <a:p>
            <a:endParaRPr lang="en-US" altLang="zh-TW" sz="2600" dirty="0" smtClean="0">
              <a:ea typeface="標楷體" pitchFamily="65" charset="-120"/>
            </a:endParaRPr>
          </a:p>
          <a:p>
            <a:endParaRPr lang="en-US" altLang="zh-TW" sz="2600" dirty="0" smtClean="0">
              <a:ea typeface="標楷體" pitchFamily="65" charset="-120"/>
            </a:endParaRPr>
          </a:p>
          <a:p>
            <a:endParaRPr lang="en-US" altLang="zh-TW" sz="2600" dirty="0" smtClean="0">
              <a:ea typeface="標楷體" pitchFamily="65" charset="-120"/>
            </a:endParaRPr>
          </a:p>
          <a:p>
            <a:endParaRPr lang="en-US" altLang="zh-TW" sz="2600" dirty="0" smtClean="0">
              <a:ea typeface="標楷體" pitchFamily="65" charset="-120"/>
            </a:endParaRPr>
          </a:p>
          <a:p>
            <a:r>
              <a:rPr lang="en-US" altLang="zh-TW" sz="2600" dirty="0" smtClean="0">
                <a:ea typeface="標楷體" pitchFamily="65" charset="-120"/>
              </a:rPr>
              <a:t>Run</a:t>
            </a:r>
            <a:r>
              <a:rPr lang="zh-TW" altLang="en-US" sz="2600" dirty="0">
                <a:ea typeface="標楷體" pitchFamily="65" charset="-120"/>
              </a:rPr>
              <a:t> </a:t>
            </a:r>
            <a:r>
              <a:rPr lang="en-US" altLang="zh-TW" sz="2600" dirty="0" smtClean="0">
                <a:ea typeface="標楷體" pitchFamily="65" charset="-120"/>
              </a:rPr>
              <a:t>“</a:t>
            </a:r>
            <a:r>
              <a:rPr lang="en-US" sz="2600" dirty="0" smtClean="0">
                <a:ea typeface="標楷體" pitchFamily="65" charset="-120"/>
              </a:rPr>
              <a:t>VMware-player-3.x.y-z.exe” to start installation</a:t>
            </a:r>
            <a:endParaRPr lang="en-US" altLang="zh-TW" dirty="0" smtClean="0">
              <a:ea typeface="標楷體" pitchFamily="65" charset="-120"/>
            </a:endParaRPr>
          </a:p>
          <a:p>
            <a:r>
              <a:rPr lang="en-US" altLang="zh-TW" sz="2600" dirty="0" smtClean="0">
                <a:ea typeface="標楷體" pitchFamily="65" charset="-120"/>
              </a:rPr>
              <a:t>Reboot system to validate the </a:t>
            </a:r>
            <a:r>
              <a:rPr lang="en-US" altLang="zh-TW" sz="2600" dirty="0">
                <a:ea typeface="標楷體" pitchFamily="65" charset="-120"/>
              </a:rPr>
              <a:t>changes after installation</a:t>
            </a:r>
            <a:endParaRPr lang="zh-TW" altLang="en-US" sz="2600" dirty="0" smtClean="0">
              <a:ea typeface="標楷體" pitchFamily="65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2143116"/>
            <a:ext cx="5772146" cy="20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786182" y="2928934"/>
            <a:ext cx="1928826" cy="571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88" y="3217690"/>
            <a:ext cx="8712000" cy="251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Download </a:t>
            </a:r>
            <a:r>
              <a:rPr lang="en-US" altLang="zh-TW" dirty="0" err="1" smtClean="0">
                <a:latin typeface="+mn-lt"/>
              </a:rPr>
              <a:t>Ubuntu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/>
              <a:t>Website:</a:t>
            </a:r>
          </a:p>
          <a:p>
            <a:pPr lvl="1"/>
            <a:r>
              <a:rPr lang="en-US" sz="2000" dirty="0" smtClean="0">
                <a:hlinkClick r:id="rId3"/>
              </a:rPr>
              <a:t>http://www.ubuntu-tw.org/modules/tinyd0/</a:t>
            </a:r>
            <a:endParaRPr lang="en-US" sz="2000" dirty="0" smtClean="0"/>
          </a:p>
          <a:p>
            <a:pPr lvl="1"/>
            <a:r>
              <a:rPr lang="en-US" altLang="zh-TW" sz="2000" dirty="0" smtClean="0"/>
              <a:t>We suggest to download </a:t>
            </a:r>
            <a:r>
              <a:rPr lang="en-US" altLang="zh-TW" sz="2000" dirty="0"/>
              <a:t>U</a:t>
            </a:r>
            <a:r>
              <a:rPr lang="en-US" altLang="zh-TW" sz="2000" dirty="0" smtClean="0"/>
              <a:t>buntu 10.04 for long tern support</a:t>
            </a:r>
            <a:br>
              <a:rPr lang="en-US" altLang="zh-TW" sz="2000" dirty="0" smtClean="0"/>
            </a:br>
            <a:r>
              <a:rPr lang="en-US" altLang="zh-TW" sz="2000" dirty="0" smtClean="0"/>
              <a:t>(ubuntu-10.04.3-desktop-i386.iso</a:t>
            </a:r>
            <a:r>
              <a:rPr lang="en-US" altLang="zh-TW" dirty="0" smtClean="0"/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357158" y="4574858"/>
            <a:ext cx="1500198" cy="726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28860" y="4725144"/>
            <a:ext cx="1071570" cy="576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572000" y="5085184"/>
            <a:ext cx="1214446" cy="5715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26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(1/6)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 smtClean="0">
                <a:ea typeface="標楷體" pitchFamily="65" charset="-120"/>
              </a:rPr>
              <a:t>Run </a:t>
            </a:r>
            <a:r>
              <a:rPr lang="en-US" sz="2600" dirty="0" smtClean="0">
                <a:ea typeface="標楷體" pitchFamily="65" charset="-120"/>
              </a:rPr>
              <a:t>VMware player</a:t>
            </a:r>
          </a:p>
          <a:p>
            <a:r>
              <a:rPr lang="en-US" altLang="zh-TW" sz="2600" dirty="0" smtClean="0">
                <a:ea typeface="標楷體" pitchFamily="65" charset="-120"/>
              </a:rPr>
              <a:t>Create a new virtual machine</a:t>
            </a:r>
            <a:endParaRPr lang="zh-TW" altLang="en-US" sz="2600" dirty="0" smtClean="0">
              <a:ea typeface="標楷體" pitchFamily="65" charset="-120"/>
            </a:endParaRPr>
          </a:p>
          <a:p>
            <a:endParaRPr lang="zh-TW" altLang="en-US" dirty="0">
              <a:ea typeface="標楷體" pitchFamily="65" charset="-12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636912"/>
            <a:ext cx="4619474" cy="3781654"/>
          </a:xfrm>
          <a:prstGeom prst="rect">
            <a:avLst/>
          </a:prstGeom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1738" y="2347058"/>
            <a:ext cx="4032000" cy="417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(2/6)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Set the path to Ubuntu image </a:t>
            </a:r>
            <a:r>
              <a:rPr lang="en-US" altLang="zh-TW" sz="2000" dirty="0" smtClean="0">
                <a:ea typeface="標楷體" pitchFamily="65" charset="-120"/>
              </a:rPr>
              <a:t>(</a:t>
            </a:r>
            <a:r>
              <a:rPr lang="en-US" altLang="zh-TW" sz="2000" dirty="0" smtClean="0"/>
              <a:t>ubuntu-10.04.3-desktop-i386.iso)</a:t>
            </a:r>
            <a:endParaRPr lang="zh-TW" altLang="en-US" sz="2000" dirty="0"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55776" y="4221088"/>
            <a:ext cx="3816424" cy="936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a typeface="標楷體" pitchFamily="65" charset="-12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</a:rPr>
              <a:t>Install Ubuntu (3/6)</a:t>
            </a:r>
            <a:endParaRPr lang="zh-TW" altLang="en-US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 smtClean="0">
                <a:ea typeface="標楷體" pitchFamily="65" charset="-120"/>
              </a:rPr>
              <a:t>Set the user name and password</a:t>
            </a:r>
            <a:endParaRPr lang="zh-TW" altLang="en-US" sz="2600" dirty="0">
              <a:ea typeface="標楷體" pitchFamily="65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74" y="2132856"/>
            <a:ext cx="3839974" cy="39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E7759108-6EDE-4FCA-8ADF-519DBB24B9C2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848</Words>
  <Application>Microsoft Macintosh PowerPoint</Application>
  <PresentationFormat>On-screen Show (4:3)</PresentationFormat>
  <Paragraphs>186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微軟正黑體</vt:lpstr>
      <vt:lpstr>新細明體</vt:lpstr>
      <vt:lpstr>標楷體</vt:lpstr>
      <vt:lpstr>Arial</vt:lpstr>
      <vt:lpstr>Office 佈景主題</vt:lpstr>
      <vt:lpstr>EOS Pre-Lab</vt:lpstr>
      <vt:lpstr>Outline</vt:lpstr>
      <vt:lpstr> Download VMware player (1/3)</vt:lpstr>
      <vt:lpstr> Download VMware player (2/3)</vt:lpstr>
      <vt:lpstr> Download VMware player (3/3)</vt:lpstr>
      <vt:lpstr>Download Ubuntu</vt:lpstr>
      <vt:lpstr>Install Ubuntu (1/6)</vt:lpstr>
      <vt:lpstr>Install Ubuntu (2/6)</vt:lpstr>
      <vt:lpstr>Install Ubuntu (3/6)</vt:lpstr>
      <vt:lpstr>Install Ubuntu (4/6)</vt:lpstr>
      <vt:lpstr>Install Ubuntu (5/6)</vt:lpstr>
      <vt:lpstr>Install Ubuntu (6/6)</vt:lpstr>
      <vt:lpstr>Install Essential Packages (1/4)</vt:lpstr>
      <vt:lpstr>Install Essential Packages (2/4)</vt:lpstr>
      <vt:lpstr>Install Essential Packages (3/4)</vt:lpstr>
      <vt:lpstr>Install Essential Packages (4/4)</vt:lpstr>
      <vt:lpstr>Introduction to GCC Compiler (1/3)</vt:lpstr>
      <vt:lpstr>Introduction to GCC Compiler (2/3)</vt:lpstr>
      <vt:lpstr>Introduction to GCC Compiler (3/3)</vt:lpstr>
      <vt:lpstr>Introduction to Man Page (1/4)</vt:lpstr>
      <vt:lpstr>Introduction to Man Page (2/4)</vt:lpstr>
      <vt:lpstr>Introduction to Man Page (3/4)</vt:lpstr>
      <vt:lpstr>Introduction to Man Page (4/4)</vt:lpstr>
      <vt:lpstr>Reference</vt:lpstr>
      <vt:lpstr>Network Configuration</vt:lpstr>
      <vt:lpstr>VMWare Player: Network Configuration</vt:lpstr>
      <vt:lpstr>VMWare Player</vt:lpstr>
      <vt:lpstr>Windows Control Panel</vt:lpstr>
      <vt:lpstr>PXA270 Setup</vt:lpstr>
      <vt:lpstr>Device Setup</vt:lpstr>
      <vt:lpstr>Device Setup</vt:lpstr>
      <vt:lpstr>Device Setup</vt:lpstr>
      <vt:lpstr>Lab 1</vt:lpstr>
      <vt:lpstr>Lab 1-Initialization</vt:lpstr>
      <vt:lpstr>Lab 1 Assignment</vt:lpstr>
      <vt:lpstr>Lab 2</vt:lpstr>
      <vt:lpstr>Lab 2 -- Module</vt:lpstr>
      <vt:lpstr>Lab 2 -- Kernel Configuration</vt:lpstr>
      <vt:lpstr>Lab 2 Assignment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WenHsuan</dc:creator>
  <cp:lastModifiedBy>Microsoft Office User</cp:lastModifiedBy>
  <cp:revision>126</cp:revision>
  <dcterms:created xsi:type="dcterms:W3CDTF">2011-09-13T09:29:52Z</dcterms:created>
  <dcterms:modified xsi:type="dcterms:W3CDTF">2017-02-20T14:25:35Z</dcterms:modified>
</cp:coreProperties>
</file>